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3" r:id="rId8"/>
    <p:sldId id="264" r:id="rId9"/>
    <p:sldId id="262" r:id="rId10"/>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89" d="100"/>
          <a:sy n="89" d="100"/>
        </p:scale>
        <p:origin x="53"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3A9B22A-55EC-4A68-A1AE-1A1AE03C8C30}" type="datetimeFigureOut">
              <a:rPr lang="en-US" smtClean="0"/>
              <a:t>6/7/2019</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75349" y="6049723"/>
            <a:ext cx="676525" cy="817921"/>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5467" y="6040079"/>
            <a:ext cx="676525" cy="817921"/>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6/7/2019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ja-JP" dirty="0">
                <a:latin typeface="Arial" panose="020B0604020202020204" pitchFamily="34" charset="0"/>
                <a:cs typeface="Arial" panose="020B0604020202020204" pitchFamily="34" charset="0"/>
              </a:rPr>
              <a:t>Genoa</a:t>
            </a:r>
            <a:r>
              <a:rPr lang="de-DE" dirty="0">
                <a:latin typeface="Arial" panose="020B0604020202020204" pitchFamily="34" charset="0"/>
                <a:cs typeface="Arial" panose="020B0604020202020204" pitchFamily="34" charset="0"/>
              </a:rPr>
              <a:t>, Italy 3</a:t>
            </a:r>
            <a:r>
              <a:rPr lang="de-DE" baseline="30000" dirty="0">
                <a:latin typeface="Arial" panose="020B0604020202020204" pitchFamily="34" charset="0"/>
                <a:cs typeface="Arial" panose="020B0604020202020204" pitchFamily="34" charset="0"/>
              </a:rPr>
              <a:t>rd</a:t>
            </a:r>
            <a:r>
              <a:rPr lang="de-DE" dirty="0">
                <a:latin typeface="Arial" panose="020B0604020202020204" pitchFamily="34" charset="0"/>
                <a:cs typeface="Arial" panose="020B0604020202020204" pitchFamily="34" charset="0"/>
              </a:rPr>
              <a:t> – 5</a:t>
            </a:r>
            <a:r>
              <a:rPr lang="de-DE" baseline="30000" dirty="0">
                <a:latin typeface="Arial" panose="020B0604020202020204" pitchFamily="34" charset="0"/>
                <a:cs typeface="Arial" panose="020B0604020202020204" pitchFamily="34" charset="0"/>
              </a:rPr>
              <a:t>th</a:t>
            </a:r>
            <a:r>
              <a:rPr lang="de-DE" dirty="0">
                <a:latin typeface="Arial" panose="020B0604020202020204" pitchFamily="34" charset="0"/>
                <a:cs typeface="Arial" panose="020B0604020202020204" pitchFamily="34" charset="0"/>
              </a:rPr>
              <a:t> June, 2019</a:t>
            </a:r>
          </a:p>
        </p:txBody>
      </p:sp>
      <p:pic>
        <p:nvPicPr>
          <p:cNvPr id="6" name="Picture 6"/>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80646" y="-50599"/>
            <a:ext cx="8293100" cy="1511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タイトル 1"/>
          <p:cNvSpPr txBox="1">
            <a:spLocks/>
          </p:cNvSpPr>
          <p:nvPr/>
        </p:nvSpPr>
        <p:spPr>
          <a:xfrm>
            <a:off x="1524000" y="1122363"/>
            <a:ext cx="9144000" cy="19408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kumimoji="1" lang="en-US" altLang="ja-JP" dirty="0">
                <a:effectLst>
                  <a:outerShdw blurRad="38100" dist="38100" dir="2700000" algn="tl">
                    <a:srgbClr val="000000">
                      <a:alpha val="43137"/>
                    </a:srgbClr>
                  </a:outerShdw>
                </a:effectLst>
              </a:rPr>
              <a:t>EAHC</a:t>
            </a:r>
            <a:r>
              <a:rPr kumimoji="1" lang="ja-JP" altLang="en-US" dirty="0">
                <a:effectLst>
                  <a:outerShdw blurRad="38100" dist="38100" dir="2700000" algn="tl">
                    <a:srgbClr val="000000">
                      <a:alpha val="43137"/>
                    </a:srgbClr>
                  </a:outerShdw>
                </a:effectLst>
              </a:rPr>
              <a:t>　</a:t>
            </a:r>
            <a:r>
              <a:rPr kumimoji="1" lang="en-US" altLang="ja-JP" dirty="0">
                <a:effectLst>
                  <a:outerShdw blurRad="38100" dist="38100" dir="2700000" algn="tl">
                    <a:srgbClr val="000000">
                      <a:alpha val="43137"/>
                    </a:srgbClr>
                  </a:outerShdw>
                </a:effectLst>
              </a:rPr>
              <a:t>Report</a:t>
            </a:r>
            <a:endParaRPr kumimoji="1" lang="ja-JP" altLang="en-US" dirty="0">
              <a:effectLst>
                <a:outerShdw blurRad="38100" dist="38100" dir="2700000" algn="tl">
                  <a:srgbClr val="000000">
                    <a:alpha val="43137"/>
                  </a:srgbClr>
                </a:outerShdw>
              </a:effectLst>
            </a:endParaRPr>
          </a:p>
        </p:txBody>
      </p:sp>
      <p:sp>
        <p:nvSpPr>
          <p:cNvPr id="10" name="サブタイトル 2"/>
          <p:cNvSpPr txBox="1">
            <a:spLocks/>
          </p:cNvSpPr>
          <p:nvPr/>
        </p:nvSpPr>
        <p:spPr>
          <a:xfrm>
            <a:off x="1524000" y="3602038"/>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kumimoji="1" lang="en-US" altLang="ja-JP" sz="2800" dirty="0"/>
          </a:p>
          <a:p>
            <a:r>
              <a:rPr lang="ja-JP" altLang="en-US" sz="2800" dirty="0"/>
              <a:t> </a:t>
            </a:r>
            <a:endParaRPr lang="en-US" altLang="ja-JP" sz="2800" dirty="0"/>
          </a:p>
          <a:p>
            <a:r>
              <a:rPr lang="en-US" altLang="ja-JP" sz="2800" dirty="0"/>
              <a:t>Japan</a:t>
            </a:r>
          </a:p>
          <a:p>
            <a:r>
              <a:rPr lang="en-US" altLang="ja-JP" sz="2800" dirty="0"/>
              <a:t>EAHC Chair</a:t>
            </a:r>
            <a:endParaRPr kumimoji="1" lang="ja-JP" altLang="en-US" sz="2800" dirty="0"/>
          </a:p>
        </p:txBody>
      </p:sp>
      <p:sp>
        <p:nvSpPr>
          <p:cNvPr id="11" name="テキスト ボックス 10"/>
          <p:cNvSpPr txBox="1"/>
          <p:nvPr/>
        </p:nvSpPr>
        <p:spPr>
          <a:xfrm>
            <a:off x="9258300" y="381000"/>
            <a:ext cx="2590800" cy="523220"/>
          </a:xfrm>
          <a:prstGeom prst="rect">
            <a:avLst/>
          </a:prstGeom>
          <a:noFill/>
        </p:spPr>
        <p:txBody>
          <a:bodyPr wrap="square" rtlCol="0">
            <a:spAutoFit/>
          </a:bodyPr>
          <a:lstStyle/>
          <a:p>
            <a:pPr algn="ctr"/>
            <a:r>
              <a:rPr kumimoji="1" lang="en-US" altLang="ja-JP" sz="2800" dirty="0"/>
              <a:t>IRCC11-06.1C</a:t>
            </a:r>
            <a:endParaRPr kumimoji="1" lang="ja-JP" altLang="en-US" sz="2800" dirty="0"/>
          </a:p>
        </p:txBody>
      </p:sp>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5975525"/>
            <a:ext cx="12192000" cy="896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Outline of EAHC</a:t>
            </a:r>
          </a:p>
        </p:txBody>
      </p:sp>
      <p:sp>
        <p:nvSpPr>
          <p:cNvPr id="5" name="Slide Number Placeholder 4"/>
          <p:cNvSpPr>
            <a:spLocks noGrp="1"/>
          </p:cNvSpPr>
          <p:nvPr>
            <p:ph type="sldNum" sz="quarter" idx="12"/>
          </p:nvPr>
        </p:nvSpPr>
        <p:spPr>
          <a:xfrm>
            <a:off x="8986777" y="5931826"/>
            <a:ext cx="2743200" cy="365125"/>
          </a:xfrm>
        </p:spPr>
        <p:txBody>
          <a:bodyPr/>
          <a:lstStyle/>
          <a:p>
            <a:fld id="{EC878826-814C-4FD2-96B3-D147818A5C89}" type="slidenum">
              <a:rPr lang="en-US" smtClean="0"/>
              <a:t>2</a:t>
            </a:fld>
            <a:endParaRPr lang="en-US" dirty="0"/>
          </a:p>
        </p:txBody>
      </p:sp>
      <p:sp>
        <p:nvSpPr>
          <p:cNvPr id="8" name="コンテンツ プレースホルダー 2"/>
          <p:cNvSpPr>
            <a:spLocks noGrp="1"/>
          </p:cNvSpPr>
          <p:nvPr>
            <p:ph idx="1"/>
          </p:nvPr>
        </p:nvSpPr>
        <p:spPr>
          <a:xfrm>
            <a:off x="351839" y="1010623"/>
            <a:ext cx="7829635" cy="3225136"/>
          </a:xfrm>
        </p:spPr>
        <p:txBody>
          <a:bodyPr>
            <a:normAutofit/>
          </a:bodyPr>
          <a:lstStyle/>
          <a:p>
            <a:pPr marL="0" indent="0">
              <a:buNone/>
            </a:pPr>
            <a:r>
              <a:rPr lang="en-US" altLang="ja-JP" sz="2400" u="sng" dirty="0"/>
              <a:t>Membership</a:t>
            </a:r>
          </a:p>
          <a:p>
            <a:r>
              <a:rPr lang="en-US" altLang="ja-JP" sz="2000" dirty="0"/>
              <a:t>Member States - Brunei, China, DPR Korea, Indonesia, Japan, Malaysia, Philippines, Rep of Korea, Singapore, Thailand, </a:t>
            </a:r>
            <a:r>
              <a:rPr lang="en-GB" altLang="ja-JP" sz="2000" dirty="0"/>
              <a:t>Vietnam (provisional)</a:t>
            </a:r>
            <a:endParaRPr lang="en-US" altLang="ja-JP" sz="2000" dirty="0"/>
          </a:p>
          <a:p>
            <a:r>
              <a:rPr lang="en-US" altLang="ja-JP" sz="2000" dirty="0"/>
              <a:t>Observers: Cambodia (non-IHO MS), Timor </a:t>
            </a:r>
            <a:r>
              <a:rPr lang="en-US" altLang="ja-JP" sz="2000" dirty="0" err="1"/>
              <a:t>Leste</a:t>
            </a:r>
            <a:r>
              <a:rPr lang="en-US" altLang="ja-JP" sz="2000" dirty="0"/>
              <a:t> (non-IHO MS), US, UK</a:t>
            </a:r>
          </a:p>
          <a:p>
            <a:r>
              <a:rPr lang="en-US" altLang="ja-JP" sz="2000" dirty="0"/>
              <a:t>Chair - Dr. Yukihiro KATO (Japan)</a:t>
            </a:r>
            <a:r>
              <a:rPr lang="ja-JP" altLang="en-US" sz="2000" dirty="0"/>
              <a:t>　</a:t>
            </a:r>
            <a:r>
              <a:rPr lang="en-US" altLang="ja-JP" sz="1800" dirty="0"/>
              <a:t>(September 2018- , until the next EAHC Conference in 2021)</a:t>
            </a:r>
            <a:endParaRPr lang="en-US" altLang="ja-JP" sz="2000" dirty="0"/>
          </a:p>
          <a:p>
            <a:r>
              <a:rPr lang="en-US" altLang="ja-JP" sz="2000" dirty="0"/>
              <a:t>Vice Chair - RADM HARJO SUSMORO  (Indonesia) </a:t>
            </a:r>
            <a:r>
              <a:rPr lang="en-US" altLang="ja-JP" sz="1800" dirty="0"/>
              <a:t>(September 2018- , until the next EAHC Conference in 2021)</a:t>
            </a:r>
            <a:endParaRPr lang="en-US" altLang="ja-JP" sz="2400" dirty="0"/>
          </a:p>
        </p:txBody>
      </p:sp>
      <p:grpSp>
        <p:nvGrpSpPr>
          <p:cNvPr id="9" name="グループ化 8"/>
          <p:cNvGrpSpPr/>
          <p:nvPr/>
        </p:nvGrpSpPr>
        <p:grpSpPr>
          <a:xfrm>
            <a:off x="776543" y="4273859"/>
            <a:ext cx="10953434" cy="2134852"/>
            <a:chOff x="1104526" y="2510422"/>
            <a:chExt cx="9294210" cy="1230357"/>
          </a:xfrm>
        </p:grpSpPr>
        <p:cxnSp>
          <p:nvCxnSpPr>
            <p:cNvPr id="10" name="直線コネクタ 9"/>
            <p:cNvCxnSpPr/>
            <p:nvPr/>
          </p:nvCxnSpPr>
          <p:spPr>
            <a:xfrm>
              <a:off x="5650859" y="2620801"/>
              <a:ext cx="0" cy="4095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062365" y="3030657"/>
              <a:ext cx="73361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062365" y="3022830"/>
              <a:ext cx="1" cy="3084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789756" y="3022830"/>
              <a:ext cx="1" cy="3084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457058" y="2510422"/>
              <a:ext cx="2456160" cy="220758"/>
            </a:xfrm>
            <a:prstGeom prst="rect">
              <a:avLst/>
            </a:prstGeom>
            <a:solidFill>
              <a:schemeClr val="bg1"/>
            </a:solidFill>
            <a:ln w="19050">
              <a:solidFill>
                <a:schemeClr val="accent1"/>
              </a:solidFill>
            </a:ln>
          </p:spPr>
          <p:txBody>
            <a:bodyPr wrap="none" rtlCol="0">
              <a:spAutoFit/>
            </a:bodyPr>
            <a:lstStyle/>
            <a:p>
              <a:pPr algn="ctr"/>
              <a:r>
                <a:rPr lang="en-US" altLang="ja-JP" sz="2000" dirty="0"/>
                <a:t>EAHC Steering Committee</a:t>
              </a:r>
            </a:p>
          </p:txBody>
        </p:sp>
        <p:sp>
          <p:nvSpPr>
            <p:cNvPr id="15" name="テキスト ボックス 14"/>
            <p:cNvSpPr txBox="1"/>
            <p:nvPr/>
          </p:nvSpPr>
          <p:spPr>
            <a:xfrm>
              <a:off x="3813470" y="3208646"/>
              <a:ext cx="1828739" cy="509442"/>
            </a:xfrm>
            <a:prstGeom prst="rect">
              <a:avLst/>
            </a:prstGeom>
            <a:solidFill>
              <a:schemeClr val="bg1"/>
            </a:solidFill>
            <a:ln w="19050">
              <a:solidFill>
                <a:schemeClr val="accent1"/>
              </a:solidFill>
            </a:ln>
          </p:spPr>
          <p:txBody>
            <a:bodyPr wrap="square" rtlCol="0">
              <a:spAutoFit/>
            </a:bodyPr>
            <a:lstStyle/>
            <a:p>
              <a:pPr algn="ctr"/>
              <a:r>
                <a:rPr lang="en-US" altLang="ja-JP" dirty="0"/>
                <a:t>Regional ENC Coordinating Center (RECC) </a:t>
              </a:r>
            </a:p>
          </p:txBody>
        </p:sp>
        <p:sp>
          <p:nvSpPr>
            <p:cNvPr id="16" name="テキスト ボックス 15"/>
            <p:cNvSpPr txBox="1"/>
            <p:nvPr/>
          </p:nvSpPr>
          <p:spPr>
            <a:xfrm>
              <a:off x="1104526" y="3208646"/>
              <a:ext cx="2318365" cy="509442"/>
            </a:xfrm>
            <a:prstGeom prst="rect">
              <a:avLst/>
            </a:prstGeom>
            <a:solidFill>
              <a:schemeClr val="bg1"/>
            </a:solidFill>
            <a:ln w="19050">
              <a:solidFill>
                <a:schemeClr val="accent1"/>
              </a:solidFill>
            </a:ln>
          </p:spPr>
          <p:txBody>
            <a:bodyPr wrap="square" rtlCol="0">
              <a:spAutoFit/>
            </a:bodyPr>
            <a:lstStyle/>
            <a:p>
              <a:pPr algn="ctr"/>
              <a:r>
                <a:rPr lang="en-US" altLang="ja-JP" dirty="0"/>
                <a:t>EA Training, Research and Development Center </a:t>
              </a:r>
            </a:p>
            <a:p>
              <a:pPr algn="ctr"/>
              <a:r>
                <a:rPr lang="ja-JP" altLang="en-US" dirty="0"/>
                <a:t>（</a:t>
              </a:r>
              <a:r>
                <a:rPr lang="en-US" altLang="ja-JP" dirty="0"/>
                <a:t>TRDC</a:t>
              </a:r>
              <a:r>
                <a:rPr lang="ja-JP" altLang="en-US" dirty="0"/>
                <a:t>）</a:t>
              </a:r>
            </a:p>
          </p:txBody>
        </p:sp>
        <p:cxnSp>
          <p:nvCxnSpPr>
            <p:cNvPr id="17" name="直線コネクタ 16"/>
            <p:cNvCxnSpPr/>
            <p:nvPr/>
          </p:nvCxnSpPr>
          <p:spPr>
            <a:xfrm>
              <a:off x="6819837" y="3022830"/>
              <a:ext cx="1" cy="3084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9398515" y="3022830"/>
              <a:ext cx="1" cy="3084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8369599" y="3208645"/>
              <a:ext cx="2029137" cy="532133"/>
            </a:xfrm>
            <a:prstGeom prst="rect">
              <a:avLst/>
            </a:prstGeom>
            <a:solidFill>
              <a:schemeClr val="bg1"/>
            </a:solidFill>
            <a:ln w="19050">
              <a:solidFill>
                <a:schemeClr val="accent1"/>
              </a:solidFill>
            </a:ln>
          </p:spPr>
          <p:txBody>
            <a:bodyPr wrap="square" rtlCol="0">
              <a:spAutoFit/>
            </a:bodyPr>
            <a:lstStyle/>
            <a:p>
              <a:pPr algn="ctr"/>
              <a:r>
                <a:rPr lang="en-US" altLang="ja-JP" dirty="0"/>
                <a:t>Marine Spatial Data Infrastructure Working Group (MSDIWG) </a:t>
              </a:r>
              <a:endParaRPr kumimoji="1" lang="ja-JP" altLang="en-US" dirty="0"/>
            </a:p>
          </p:txBody>
        </p:sp>
        <p:sp>
          <p:nvSpPr>
            <p:cNvPr id="20" name="テキスト ボックス 19"/>
            <p:cNvSpPr txBox="1"/>
            <p:nvPr/>
          </p:nvSpPr>
          <p:spPr>
            <a:xfrm>
              <a:off x="5848828" y="3208646"/>
              <a:ext cx="2218469" cy="532133"/>
            </a:xfrm>
            <a:prstGeom prst="rect">
              <a:avLst/>
            </a:prstGeom>
            <a:solidFill>
              <a:schemeClr val="bg1"/>
            </a:solidFill>
            <a:ln w="19050">
              <a:solidFill>
                <a:schemeClr val="accent1"/>
              </a:solidFill>
            </a:ln>
          </p:spPr>
          <p:txBody>
            <a:bodyPr wrap="square" rtlCol="0">
              <a:spAutoFit/>
            </a:bodyPr>
            <a:lstStyle/>
            <a:p>
              <a:pPr algn="ctr"/>
              <a:r>
                <a:rPr lang="en-US" altLang="ja-JP" dirty="0"/>
                <a:t>Charting and Hydrography Committee</a:t>
              </a:r>
              <a:r>
                <a:rPr lang="ja-JP" altLang="en-US" dirty="0"/>
                <a:t>　</a:t>
              </a:r>
              <a:endParaRPr lang="en-US" altLang="ja-JP" dirty="0"/>
            </a:p>
            <a:p>
              <a:pPr algn="ctr"/>
              <a:r>
                <a:rPr lang="en-US" altLang="ja-JP" dirty="0"/>
                <a:t>(CHC) </a:t>
              </a:r>
              <a:endParaRPr kumimoji="1" lang="ja-JP" altLang="en-US" dirty="0"/>
            </a:p>
          </p:txBody>
        </p:sp>
      </p:grpSp>
      <p:sp>
        <p:nvSpPr>
          <p:cNvPr id="21" name="正方形/長方形 20"/>
          <p:cNvSpPr/>
          <p:nvPr/>
        </p:nvSpPr>
        <p:spPr>
          <a:xfrm>
            <a:off x="439537" y="3988188"/>
            <a:ext cx="1418145" cy="461665"/>
          </a:xfrm>
          <a:prstGeom prst="rect">
            <a:avLst/>
          </a:prstGeom>
        </p:spPr>
        <p:txBody>
          <a:bodyPr wrap="none">
            <a:spAutoFit/>
          </a:bodyPr>
          <a:lstStyle/>
          <a:p>
            <a:r>
              <a:rPr lang="en-US" altLang="ja-JP" sz="2400" u="sng" dirty="0"/>
              <a:t>Structure </a:t>
            </a:r>
            <a:endParaRPr lang="ja-JP" altLang="en-US" sz="2400" u="sng" dirty="0"/>
          </a:p>
        </p:txBody>
      </p:sp>
      <p:pic>
        <p:nvPicPr>
          <p:cNvPr id="23" name="Picture 10" descr="EAHC.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69783" y="3905045"/>
            <a:ext cx="1132758" cy="1057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8908691" y="3945418"/>
            <a:ext cx="2747653" cy="523220"/>
          </a:xfrm>
          <a:prstGeom prst="rect">
            <a:avLst/>
          </a:prstGeom>
          <a:noFill/>
        </p:spPr>
        <p:txBody>
          <a:bodyPr wrap="square" rtlCol="0">
            <a:spAutoFit/>
          </a:bodyPr>
          <a:lstStyle/>
          <a:p>
            <a:pPr algn="ctr"/>
            <a:r>
              <a:rPr kumimoji="1" lang="en-US" altLang="ja-JP" sz="1400" dirty="0"/>
              <a:t>13</a:t>
            </a:r>
            <a:r>
              <a:rPr kumimoji="1" lang="en-US" altLang="ja-JP" sz="1400" baseline="30000" dirty="0"/>
              <a:t>th</a:t>
            </a:r>
            <a:r>
              <a:rPr kumimoji="1" lang="en-US" altLang="ja-JP" sz="1400" dirty="0"/>
              <a:t> EAHC Conference, </a:t>
            </a:r>
          </a:p>
          <a:p>
            <a:pPr algn="ctr"/>
            <a:r>
              <a:rPr kumimoji="1" lang="en-US" altLang="ja-JP" sz="1400" dirty="0"/>
              <a:t>September 18</a:t>
            </a:r>
            <a:r>
              <a:rPr kumimoji="1" lang="en-US" altLang="ja-JP" sz="1400" baseline="30000" dirty="0"/>
              <a:t>th</a:t>
            </a:r>
            <a:r>
              <a:rPr kumimoji="1" lang="en-US" altLang="ja-JP" sz="1400" dirty="0"/>
              <a:t> -20</a:t>
            </a:r>
            <a:r>
              <a:rPr kumimoji="1" lang="en-US" altLang="ja-JP" sz="1400" baseline="30000" dirty="0"/>
              <a:t>th</a:t>
            </a:r>
            <a:r>
              <a:rPr kumimoji="1" lang="en-US" altLang="ja-JP" sz="1400" dirty="0"/>
              <a:t> , 2018</a:t>
            </a:r>
            <a:endParaRPr kumimoji="1" lang="ja-JP" altLang="en-US" sz="1400" dirty="0"/>
          </a:p>
        </p:txBody>
      </p:sp>
      <p:sp>
        <p:nvSpPr>
          <p:cNvPr id="4" name="大かっこ 3"/>
          <p:cNvSpPr/>
          <p:nvPr/>
        </p:nvSpPr>
        <p:spPr>
          <a:xfrm>
            <a:off x="9126071" y="3988188"/>
            <a:ext cx="2312894" cy="44540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25" name="図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56647" y="1435219"/>
            <a:ext cx="3672520" cy="2448347"/>
          </a:xfrm>
          <a:prstGeom prst="rect">
            <a:avLst/>
          </a:prstGeom>
        </p:spPr>
      </p:pic>
    </p:spTree>
    <p:extLst>
      <p:ext uri="{BB962C8B-B14F-4D97-AF65-F5344CB8AC3E}">
        <p14:creationId xmlns:p14="http://schemas.microsoft.com/office/powerpoint/2010/main" val="377420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5975525"/>
            <a:ext cx="12192000" cy="89601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Meetings since IRCC10 (June 2018)</a:t>
            </a:r>
          </a:p>
        </p:txBody>
      </p:sp>
      <p:sp>
        <p:nvSpPr>
          <p:cNvPr id="5" name="Slide Number Placeholder 4"/>
          <p:cNvSpPr>
            <a:spLocks noGrp="1"/>
          </p:cNvSpPr>
          <p:nvPr>
            <p:ph type="sldNum" sz="quarter" idx="12"/>
          </p:nvPr>
        </p:nvSpPr>
        <p:spPr>
          <a:xfrm>
            <a:off x="8986777" y="6262540"/>
            <a:ext cx="2743200" cy="365125"/>
          </a:xfrm>
        </p:spPr>
        <p:txBody>
          <a:bodyPr/>
          <a:lstStyle/>
          <a:p>
            <a:fld id="{EC878826-814C-4FD2-96B3-D147818A5C89}" type="slidenum">
              <a:rPr lang="en-US" smtClean="0"/>
              <a:t>3</a:t>
            </a:fld>
            <a:endParaRPr lang="en-US" dirty="0"/>
          </a:p>
        </p:txBody>
      </p:sp>
      <p:sp>
        <p:nvSpPr>
          <p:cNvPr id="24" name="Footer Placeholder 3"/>
          <p:cNvSpPr>
            <a:spLocks noGrp="1"/>
          </p:cNvSpPr>
          <p:nvPr>
            <p:ph type="ftr" sz="quarter" idx="11"/>
          </p:nvPr>
        </p:nvSpPr>
        <p:spPr>
          <a:xfrm>
            <a:off x="4038600" y="6397194"/>
            <a:ext cx="4114800" cy="365125"/>
          </a:xfrm>
        </p:spPr>
        <p:txBody>
          <a:bodyPr/>
          <a:lstStyle/>
          <a:p>
            <a:r>
              <a:rPr lang="de-DE" dirty="0">
                <a:latin typeface="Arial" panose="020B0604020202020204" pitchFamily="34" charset="0"/>
                <a:cs typeface="Arial" panose="020B0604020202020204" pitchFamily="34" charset="0"/>
              </a:rPr>
              <a:t>IRCC11   June 2019</a:t>
            </a:r>
            <a:endParaRPr lang="en-US" dirty="0">
              <a:latin typeface="Arial" panose="020B0604020202020204" pitchFamily="34" charset="0"/>
              <a:cs typeface="Arial" panose="020B0604020202020204" pitchFamily="34" charset="0"/>
            </a:endParaRPr>
          </a:p>
        </p:txBody>
      </p:sp>
      <p:sp>
        <p:nvSpPr>
          <p:cNvPr id="25" name="コンテンツ プレースホルダー 2"/>
          <p:cNvSpPr>
            <a:spLocks noGrp="1"/>
          </p:cNvSpPr>
          <p:nvPr>
            <p:ph idx="1"/>
          </p:nvPr>
        </p:nvSpPr>
        <p:spPr>
          <a:xfrm>
            <a:off x="838200" y="1326017"/>
            <a:ext cx="11353800" cy="4351338"/>
          </a:xfrm>
        </p:spPr>
        <p:txBody>
          <a:bodyPr>
            <a:normAutofit/>
          </a:bodyPr>
          <a:lstStyle/>
          <a:p>
            <a:r>
              <a:rPr lang="en-US" altLang="ja-JP" sz="2000" u="sng" dirty="0"/>
              <a:t>13th EAHC Conference</a:t>
            </a:r>
            <a:r>
              <a:rPr lang="en-US" altLang="ja-JP" sz="2000" dirty="0"/>
              <a:t>, Putrajaya Malaysia, 18-20 September 2018. </a:t>
            </a:r>
          </a:p>
          <a:p>
            <a:r>
              <a:rPr lang="en-US" altLang="ja-JP" sz="2000" u="sng" dirty="0"/>
              <a:t>7th EAHC Charting and Hydrography Committee (CHC) Meeting</a:t>
            </a:r>
            <a:r>
              <a:rPr lang="en-US" altLang="ja-JP" sz="2000" dirty="0"/>
              <a:t>, </a:t>
            </a:r>
            <a:r>
              <a:rPr lang="en-US" altLang="ja-JP" sz="2000" dirty="0" err="1"/>
              <a:t>Chiangmai</a:t>
            </a:r>
            <a:r>
              <a:rPr lang="en-US" altLang="ja-JP" sz="2000" dirty="0"/>
              <a:t>, Thailand, 28-29 November 2018. </a:t>
            </a:r>
          </a:p>
          <a:p>
            <a:r>
              <a:rPr lang="en-US" altLang="ja-JP" sz="2000" u="sng" dirty="0"/>
              <a:t>1</a:t>
            </a:r>
            <a:r>
              <a:rPr lang="en-US" altLang="ja-JP" sz="2000" u="sng" baseline="30000" dirty="0"/>
              <a:t>st</a:t>
            </a:r>
            <a:r>
              <a:rPr lang="en-US" altLang="ja-JP" sz="2000" u="sng" dirty="0"/>
              <a:t> EAHC MSDIWG Meeting</a:t>
            </a:r>
            <a:r>
              <a:rPr lang="en-US" altLang="ja-JP" sz="2000" dirty="0"/>
              <a:t>, </a:t>
            </a:r>
            <a:r>
              <a:rPr lang="en-US" altLang="ja-JP" sz="2000" dirty="0" err="1"/>
              <a:t>Chiangmai</a:t>
            </a:r>
            <a:r>
              <a:rPr lang="en-US" altLang="ja-JP" sz="2000" dirty="0"/>
              <a:t>, Thailand, 29-30 November 2018</a:t>
            </a:r>
          </a:p>
          <a:p>
            <a:r>
              <a:rPr lang="en-US" altLang="ja-JP" sz="2000" dirty="0"/>
              <a:t>9th EAHC Training and Research Development Committee (TRDC) Board of Director (</a:t>
            </a:r>
            <a:r>
              <a:rPr lang="en-US" altLang="ja-JP" sz="2000" dirty="0" err="1"/>
              <a:t>BoD</a:t>
            </a:r>
            <a:r>
              <a:rPr lang="en-US" altLang="ja-JP" sz="2000" dirty="0"/>
              <a:t>) Meeting , Bali, Indonesia, 18-19 February 2019.</a:t>
            </a:r>
          </a:p>
          <a:p>
            <a:r>
              <a:rPr lang="en-US" altLang="ja-JP" sz="2000" dirty="0"/>
              <a:t>6th EAHC Steering Committee (SC) Meeting, Bali, Indonesia, 20-22 February 2019.</a:t>
            </a:r>
          </a:p>
          <a:p>
            <a:endParaRPr lang="en-US" altLang="ja-JP" sz="2000" dirty="0"/>
          </a:p>
        </p:txBody>
      </p:sp>
      <p:pic>
        <p:nvPicPr>
          <p:cNvPr id="26" name="図 2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8200" y="3981370"/>
            <a:ext cx="8207829" cy="2665012"/>
          </a:xfrm>
          <a:prstGeom prst="rect">
            <a:avLst/>
          </a:prstGeom>
        </p:spPr>
      </p:pic>
      <p:sp>
        <p:nvSpPr>
          <p:cNvPr id="27" name="コンテンツ プレースホルダー 2"/>
          <p:cNvSpPr txBox="1">
            <a:spLocks/>
          </p:cNvSpPr>
          <p:nvPr/>
        </p:nvSpPr>
        <p:spPr>
          <a:xfrm>
            <a:off x="9144001" y="4658207"/>
            <a:ext cx="3734862" cy="21288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000" dirty="0"/>
              <a:t>Group Photo</a:t>
            </a:r>
          </a:p>
          <a:p>
            <a:pPr>
              <a:buFont typeface="Wingdings" panose="05000000000000000000" pitchFamily="2" charset="2"/>
              <a:buChar char="ü"/>
            </a:pPr>
            <a:r>
              <a:rPr lang="en-US" altLang="ja-JP" sz="2000" dirty="0"/>
              <a:t> 13th EAHC Conference, Putrajaya Malaysia, 18-20 September 2018. </a:t>
            </a:r>
          </a:p>
          <a:p>
            <a:pPr>
              <a:buFont typeface="Wingdings" panose="05000000000000000000" pitchFamily="2" charset="2"/>
              <a:buChar char="ü"/>
            </a:pPr>
            <a:r>
              <a:rPr lang="en-US" altLang="ja-JP" sz="2000" dirty="0"/>
              <a:t>IHO SG, UK and US also attended.</a:t>
            </a:r>
          </a:p>
        </p:txBody>
      </p:sp>
      <p:sp>
        <p:nvSpPr>
          <p:cNvPr id="28" name="大かっこ 27"/>
          <p:cNvSpPr/>
          <p:nvPr/>
        </p:nvSpPr>
        <p:spPr>
          <a:xfrm>
            <a:off x="9122229" y="4539343"/>
            <a:ext cx="3047999" cy="210703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85380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23" y="449914"/>
            <a:ext cx="10515600" cy="540511"/>
          </a:xfrm>
        </p:spPr>
        <p:txBody>
          <a:bodyPr>
            <a:noAutofit/>
          </a:bodyPr>
          <a:lstStyle/>
          <a:p>
            <a:pPr algn="r"/>
            <a:r>
              <a:rPr lang="en-US" sz="3200" dirty="0">
                <a:latin typeface="Arial" panose="020B0604020202020204" pitchFamily="34" charset="0"/>
                <a:cs typeface="Arial" panose="020B0604020202020204" pitchFamily="34" charset="0"/>
              </a:rPr>
              <a:t>Status of LIST OF RECOMMENDATIONS TO RHCs   </a:t>
            </a:r>
            <a:r>
              <a:rPr lang="en-US" sz="3200" i="1" dirty="0">
                <a:latin typeface="Arial" panose="020B0604020202020204" pitchFamily="34" charset="0"/>
                <a:cs typeface="Arial" panose="020B0604020202020204" pitchFamily="34" charset="0"/>
              </a:rPr>
              <a:t>“IRCC10 Report – Annex F”</a:t>
            </a:r>
            <a:br>
              <a:rPr lang="en-US" sz="3200" i="1" dirty="0">
                <a:latin typeface="Arial" panose="020B0604020202020204" pitchFamily="34" charset="0"/>
                <a:cs typeface="Arial" panose="020B0604020202020204" pitchFamily="34" charset="0"/>
              </a:rPr>
            </a:br>
            <a:endParaRPr lang="en-US" sz="3200" i="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8986777" y="6262540"/>
            <a:ext cx="2743200" cy="365125"/>
          </a:xfrm>
        </p:spPr>
        <p:txBody>
          <a:bodyPr/>
          <a:lstStyle/>
          <a:p>
            <a:fld id="{EC878826-814C-4FD2-96B3-D147818A5C89}" type="slidenum">
              <a:rPr lang="en-US" smtClean="0"/>
              <a:t>4</a:t>
            </a:fld>
            <a:endParaRPr lang="en-US" dirty="0"/>
          </a:p>
        </p:txBody>
      </p:sp>
      <p:sp>
        <p:nvSpPr>
          <p:cNvPr id="24" name="Footer Placeholder 3"/>
          <p:cNvSpPr>
            <a:spLocks noGrp="1"/>
          </p:cNvSpPr>
          <p:nvPr>
            <p:ph type="ftr" sz="quarter" idx="11"/>
          </p:nvPr>
        </p:nvSpPr>
        <p:spPr>
          <a:xfrm>
            <a:off x="4038600" y="6397194"/>
            <a:ext cx="4114800" cy="365125"/>
          </a:xfrm>
        </p:spPr>
        <p:txBody>
          <a:bodyPr/>
          <a:lstStyle/>
          <a:p>
            <a:r>
              <a:rPr lang="de-DE" dirty="0">
                <a:latin typeface="Arial" panose="020B0604020202020204" pitchFamily="34" charset="0"/>
                <a:cs typeface="Arial" panose="020B0604020202020204" pitchFamily="34" charset="0"/>
              </a:rPr>
              <a:t>IRCC11   June 2019</a:t>
            </a:r>
            <a:endParaRPr lang="en-US" dirty="0">
              <a:latin typeface="Arial" panose="020B0604020202020204" pitchFamily="34" charset="0"/>
              <a:cs typeface="Arial" panose="020B0604020202020204" pitchFamily="34" charset="0"/>
            </a:endParaRPr>
          </a:p>
        </p:txBody>
      </p:sp>
      <p:sp>
        <p:nvSpPr>
          <p:cNvPr id="11" name="コンテンツ プレースホルダー 2"/>
          <p:cNvSpPr>
            <a:spLocks noGrp="1"/>
          </p:cNvSpPr>
          <p:nvPr>
            <p:ph idx="1"/>
          </p:nvPr>
        </p:nvSpPr>
        <p:spPr>
          <a:xfrm>
            <a:off x="197268" y="1559814"/>
            <a:ext cx="4851400" cy="4351338"/>
          </a:xfrm>
        </p:spPr>
        <p:txBody>
          <a:bodyPr>
            <a:normAutofit/>
          </a:bodyPr>
          <a:lstStyle/>
          <a:p>
            <a:pPr marL="0" indent="0">
              <a:buNone/>
            </a:pPr>
            <a:r>
              <a:rPr lang="en-US" altLang="ja-JP" sz="3200" dirty="0"/>
              <a:t>EAHC Chair sent a Circular letter to request EAHC MSs to deal with the list of recommendations  “</a:t>
            </a:r>
            <a:r>
              <a:rPr lang="en-US" altLang="ja-JP" sz="3200" i="1" dirty="0"/>
              <a:t>IRCC10 Report – Annex F”</a:t>
            </a:r>
            <a:endParaRPr lang="en-US" altLang="ja-JP" sz="3200" dirty="0"/>
          </a:p>
          <a:p>
            <a:pPr marL="0" indent="0">
              <a:buNone/>
            </a:pPr>
            <a:endParaRPr lang="en-US" altLang="ja-JP" sz="3200" dirty="0"/>
          </a:p>
        </p:txBody>
      </p:sp>
      <p:pic>
        <p:nvPicPr>
          <p:cNvPr id="12" name="図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60428" y="1373621"/>
            <a:ext cx="3507249" cy="4537531"/>
          </a:xfrm>
          <a:prstGeom prst="rect">
            <a:avLst/>
          </a:prstGeom>
        </p:spPr>
      </p:pic>
      <p:pic>
        <p:nvPicPr>
          <p:cNvPr id="13" name="図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829362" y="1360526"/>
            <a:ext cx="3208192" cy="4537531"/>
          </a:xfrm>
          <a:prstGeom prst="rect">
            <a:avLst/>
          </a:prstGeom>
        </p:spPr>
      </p:pic>
    </p:spTree>
    <p:extLst>
      <p:ext uri="{BB962C8B-B14F-4D97-AF65-F5344CB8AC3E}">
        <p14:creationId xmlns:p14="http://schemas.microsoft.com/office/powerpoint/2010/main" val="203425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5975525"/>
            <a:ext cx="12192000" cy="896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Slide Number Placeholder 4"/>
          <p:cNvSpPr>
            <a:spLocks noGrp="1"/>
          </p:cNvSpPr>
          <p:nvPr>
            <p:ph type="sldNum" sz="quarter" idx="12"/>
          </p:nvPr>
        </p:nvSpPr>
        <p:spPr>
          <a:xfrm>
            <a:off x="8986777" y="6262540"/>
            <a:ext cx="2743200" cy="365125"/>
          </a:xfrm>
        </p:spPr>
        <p:txBody>
          <a:bodyPr/>
          <a:lstStyle/>
          <a:p>
            <a:fld id="{EC878826-814C-4FD2-96B3-D147818A5C89}" type="slidenum">
              <a:rPr lang="en-US" smtClean="0"/>
              <a:t>5</a:t>
            </a:fld>
            <a:endParaRPr lang="en-US" dirty="0"/>
          </a:p>
        </p:txBody>
      </p:sp>
      <p:sp>
        <p:nvSpPr>
          <p:cNvPr id="6" name="コンテンツ プレースホルダー 2"/>
          <p:cNvSpPr>
            <a:spLocks noGrp="1"/>
          </p:cNvSpPr>
          <p:nvPr>
            <p:ph idx="1"/>
          </p:nvPr>
        </p:nvSpPr>
        <p:spPr>
          <a:xfrm>
            <a:off x="244973" y="990425"/>
            <a:ext cx="10515600" cy="4351338"/>
          </a:xfrm>
        </p:spPr>
        <p:txBody>
          <a:bodyPr>
            <a:normAutofit/>
          </a:bodyPr>
          <a:lstStyle/>
          <a:p>
            <a:pPr marL="0" indent="0">
              <a:buNone/>
            </a:pPr>
            <a:r>
              <a:rPr lang="en-US" altLang="ja-JP" sz="3200" dirty="0"/>
              <a:t>Particularly, status of requests in EAHC are as follows.</a:t>
            </a:r>
          </a:p>
          <a:p>
            <a:pPr marL="0" indent="0">
              <a:buNone/>
            </a:pPr>
            <a:endParaRPr lang="en-US" altLang="ja-JP" sz="3200" dirty="0"/>
          </a:p>
        </p:txBody>
      </p:sp>
      <p:graphicFrame>
        <p:nvGraphicFramePr>
          <p:cNvPr id="7" name="表 6"/>
          <p:cNvGraphicFramePr>
            <a:graphicFrameLocks noGrp="1"/>
          </p:cNvGraphicFramePr>
          <p:nvPr>
            <p:extLst>
              <p:ext uri="{D42A27DB-BD31-4B8C-83A1-F6EECF244321}">
                <p14:modId xmlns:p14="http://schemas.microsoft.com/office/powerpoint/2010/main" val="3440442657"/>
              </p:ext>
            </p:extLst>
          </p:nvPr>
        </p:nvGraphicFramePr>
        <p:xfrm>
          <a:off x="629070" y="1530936"/>
          <a:ext cx="10933860" cy="4759960"/>
        </p:xfrm>
        <a:graphic>
          <a:graphicData uri="http://schemas.openxmlformats.org/drawingml/2006/table">
            <a:tbl>
              <a:tblPr firstRow="1" bandRow="1">
                <a:tableStyleId>{5C22544A-7EE6-4342-B048-85BDC9FD1C3A}</a:tableStyleId>
              </a:tblPr>
              <a:tblGrid>
                <a:gridCol w="8374603">
                  <a:extLst>
                    <a:ext uri="{9D8B030D-6E8A-4147-A177-3AD203B41FA5}">
                      <a16:colId xmlns:a16="http://schemas.microsoft.com/office/drawing/2014/main" val="20000"/>
                    </a:ext>
                  </a:extLst>
                </a:gridCol>
                <a:gridCol w="2559257">
                  <a:extLst>
                    <a:ext uri="{9D8B030D-6E8A-4147-A177-3AD203B41FA5}">
                      <a16:colId xmlns:a16="http://schemas.microsoft.com/office/drawing/2014/main" val="20001"/>
                    </a:ext>
                  </a:extLst>
                </a:gridCol>
              </a:tblGrid>
              <a:tr h="370840">
                <a:tc>
                  <a:txBody>
                    <a:bodyPr/>
                    <a:lstStyle/>
                    <a:p>
                      <a:r>
                        <a:rPr kumimoji="1" lang="en-US" altLang="ja-JP" dirty="0"/>
                        <a:t>Items of requests</a:t>
                      </a:r>
                      <a:endParaRPr kumimoji="1" lang="ja-JP" altLang="en-US" dirty="0"/>
                    </a:p>
                  </a:txBody>
                  <a:tcPr/>
                </a:tc>
                <a:tc>
                  <a:txBody>
                    <a:bodyPr/>
                    <a:lstStyle/>
                    <a:p>
                      <a:r>
                        <a:rPr kumimoji="1" lang="en-US" altLang="ja-JP" dirty="0"/>
                        <a:t>Status</a:t>
                      </a:r>
                      <a:endParaRPr kumimoji="1" lang="ja-JP" altLang="en-US" dirty="0"/>
                    </a:p>
                  </a:txBody>
                  <a:tcPr/>
                </a:tc>
                <a:extLst>
                  <a:ext uri="{0D108BD9-81ED-4DB2-BD59-A6C34878D82A}">
                    <a16:rowId xmlns:a16="http://schemas.microsoft.com/office/drawing/2014/main" val="10000"/>
                  </a:ext>
                </a:extLst>
              </a:tr>
              <a:tr h="370840">
                <a:tc>
                  <a:txBody>
                    <a:bodyPr/>
                    <a:lstStyle/>
                    <a:p>
                      <a:pPr marL="171450" lvl="0" indent="-171450" algn="just">
                        <a:spcAft>
                          <a:spcPts val="0"/>
                        </a:spcAft>
                        <a:buFont typeface="Arial" panose="020B0604020202020204" pitchFamily="34" charset="0"/>
                        <a:buChar char="•"/>
                        <a:tabLst>
                          <a:tab pos="457200" algn="l"/>
                        </a:tabLs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to check the draft IHO Resolution 2/1997 as amended (ref: Annex B to this CL)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spcAft>
                          <a:spcPts val="0"/>
                        </a:spcAft>
                      </a:pPr>
                      <a:r>
                        <a:rPr 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EAHC has no objections on the draft IHO</a:t>
                      </a:r>
                      <a:r>
                        <a:rPr lang="en-US" sz="1800" kern="100" baseline="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Resolution 2/1997</a:t>
                      </a:r>
                      <a:r>
                        <a:rPr 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70840">
                <a:tc>
                  <a:txBody>
                    <a:bodyPr/>
                    <a:lstStyle/>
                    <a:p>
                      <a:pPr marL="171450" lvl="0" indent="-171450" algn="just">
                        <a:spcAft>
                          <a:spcPts val="0"/>
                        </a:spcAft>
                        <a:buFont typeface="Arial" panose="020B0604020202020204" pitchFamily="34" charset="0"/>
                        <a:buChar char="•"/>
                        <a:tabLst>
                          <a:tab pos="457200" algn="l"/>
                        </a:tabLs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to review the contents of the relevant Annexes of the GMDSS Master Plan and IHO Publication C-55 – Status of Hydrographic Surveying and Nautical Charting Worldwide – to ensure consistency for their national entries.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spcAft>
                          <a:spcPts val="0"/>
                        </a:spcAf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Ongoing</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0840">
                <a:tc>
                  <a:txBody>
                    <a:bodyPr/>
                    <a:lstStyle/>
                    <a:p>
                      <a:pPr marL="171450" lvl="0" indent="-171450" algn="just">
                        <a:spcAft>
                          <a:spcPts val="0"/>
                        </a:spcAft>
                        <a:buFont typeface="Arial" panose="020B0604020202020204" pitchFamily="34" charset="0"/>
                        <a:buChar char="•"/>
                        <a:tabLst>
                          <a:tab pos="457200" algn="l"/>
                        </a:tabLs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to endorse that the management of ENC overlap cases should be implemented by RHCs.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spcAft>
                          <a:spcPts val="0"/>
                        </a:spcAft>
                      </a:pPr>
                      <a:r>
                        <a:rPr lang="en-US" alt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EAHC</a:t>
                      </a:r>
                      <a:r>
                        <a:rPr lang="en-US" altLang="ja-JP" sz="1800" kern="100" baseline="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has no objections on </a:t>
                      </a:r>
                      <a:r>
                        <a:rPr lang="en-US" altLang="ja-JP" sz="1800" kern="100" baseline="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this item.</a:t>
                      </a:r>
                      <a:endParaRPr 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70840">
                <a:tc>
                  <a:txBody>
                    <a:bodyPr/>
                    <a:lstStyle/>
                    <a:p>
                      <a:pPr marL="171450" lvl="0" indent="-171450" algn="just">
                        <a:spcAft>
                          <a:spcPts val="0"/>
                        </a:spcAft>
                        <a:buFont typeface="Arial" panose="020B0604020202020204" pitchFamily="34" charset="0"/>
                        <a:buChar char="•"/>
                        <a:tabLst>
                          <a:tab pos="457200" algn="l"/>
                        </a:tabLs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to state their policy on data gathering restrictions within their maritime areas of jurisdiction to enable CSB activities to be undertaken.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spcAft>
                          <a:spcPts val="0"/>
                        </a:spcAft>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Ongoing</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70840">
                <a:tc>
                  <a:txBody>
                    <a:bodyPr/>
                    <a:lstStyle/>
                    <a:p>
                      <a:pPr marL="171450" lvl="0" indent="-171450" algn="just">
                        <a:spcAft>
                          <a:spcPts val="0"/>
                        </a:spcAft>
                        <a:buFont typeface="Arial" panose="020B0604020202020204" pitchFamily="34" charset="0"/>
                        <a:buChar char="•"/>
                        <a:tabLst>
                          <a:tab pos="457200" algn="l"/>
                        </a:tabLs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to support the CSB initiative with positive actions, such as requiring all research vessels collect bathymetric data for late uploading, when on passage or when it does not interfere with other research activities.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l">
                        <a:spcAft>
                          <a:spcPts val="0"/>
                        </a:spcAft>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Ongoing</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70840">
                <a:tc>
                  <a:txBody>
                    <a:bodyPr/>
                    <a:lstStyle/>
                    <a:p>
                      <a:pPr marL="171450" lvl="0" indent="-171450" algn="just">
                        <a:spcAft>
                          <a:spcPts val="0"/>
                        </a:spcAft>
                        <a:buFont typeface="Arial" panose="020B0604020202020204" pitchFamily="34" charset="0"/>
                        <a:buChar char="•"/>
                        <a:tabLst>
                          <a:tab pos="457200" algn="l"/>
                        </a:tabLs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to promote a scaled trial of CSB data collection as a follow on to earlier pilot programs.</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Ongoing</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8" name="Title 1"/>
          <p:cNvSpPr>
            <a:spLocks noGrp="1"/>
          </p:cNvSpPr>
          <p:nvPr>
            <p:ph type="title"/>
          </p:nvPr>
        </p:nvSpPr>
        <p:spPr>
          <a:xfrm>
            <a:off x="-157223" y="449914"/>
            <a:ext cx="10515600" cy="540511"/>
          </a:xfrm>
        </p:spPr>
        <p:txBody>
          <a:bodyPr>
            <a:noAutofit/>
          </a:bodyPr>
          <a:lstStyle/>
          <a:p>
            <a:pPr algn="r"/>
            <a:r>
              <a:rPr lang="en-US" sz="3200" dirty="0">
                <a:latin typeface="Arial" panose="020B0604020202020204" pitchFamily="34" charset="0"/>
                <a:cs typeface="Arial" panose="020B0604020202020204" pitchFamily="34" charset="0"/>
              </a:rPr>
              <a:t>Status of LIST OF RECOMMENDATIONS TO RHCs   </a:t>
            </a:r>
            <a:r>
              <a:rPr lang="en-US" sz="3200" i="1" dirty="0">
                <a:latin typeface="Arial" panose="020B0604020202020204" pitchFamily="34" charset="0"/>
                <a:cs typeface="Arial" panose="020B0604020202020204" pitchFamily="34" charset="0"/>
              </a:rPr>
              <a:t>“IRCC10 Report – Annex F”</a:t>
            </a:r>
            <a:br>
              <a:rPr lang="en-US" sz="3200" i="1" dirty="0">
                <a:latin typeface="Arial" panose="020B0604020202020204" pitchFamily="34" charset="0"/>
                <a:cs typeface="Arial" panose="020B0604020202020204" pitchFamily="34" charset="0"/>
              </a:rPr>
            </a:br>
            <a:endParaRPr lang="en-US" sz="3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271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a:t>Activities   -Capacity building</a:t>
            </a:r>
            <a:r>
              <a:rPr lang="ja-JP" altLang="en-US" dirty="0"/>
              <a:t> </a:t>
            </a:r>
            <a:r>
              <a:rPr lang="en-US" altLang="ja-JP" dirty="0"/>
              <a:t>2018-2019 -</a:t>
            </a:r>
            <a:endParaRPr lang="ja-JP" altLang="en-US" dirty="0"/>
          </a:p>
        </p:txBody>
      </p:sp>
      <p:sp>
        <p:nvSpPr>
          <p:cNvPr id="5" name="Slide Number Placeholder 4"/>
          <p:cNvSpPr>
            <a:spLocks noGrp="1"/>
          </p:cNvSpPr>
          <p:nvPr>
            <p:ph type="sldNum" sz="quarter" idx="12"/>
          </p:nvPr>
        </p:nvSpPr>
        <p:spPr>
          <a:xfrm>
            <a:off x="8986777" y="6262540"/>
            <a:ext cx="2743200" cy="365125"/>
          </a:xfrm>
        </p:spPr>
        <p:txBody>
          <a:bodyPr/>
          <a:lstStyle/>
          <a:p>
            <a:fld id="{EC878826-814C-4FD2-96B3-D147818A5C89}" type="slidenum">
              <a:rPr lang="en-US" smtClean="0"/>
              <a:t>6</a:t>
            </a:fld>
            <a:endParaRPr lang="en-US" dirty="0"/>
          </a:p>
        </p:txBody>
      </p:sp>
      <p:sp>
        <p:nvSpPr>
          <p:cNvPr id="24" name="Footer Placeholder 3"/>
          <p:cNvSpPr>
            <a:spLocks noGrp="1"/>
          </p:cNvSpPr>
          <p:nvPr>
            <p:ph type="ftr" sz="quarter" idx="11"/>
          </p:nvPr>
        </p:nvSpPr>
        <p:spPr>
          <a:xfrm>
            <a:off x="4038600" y="6397194"/>
            <a:ext cx="4114800" cy="365125"/>
          </a:xfrm>
        </p:spPr>
        <p:txBody>
          <a:bodyPr/>
          <a:lstStyle/>
          <a:p>
            <a:r>
              <a:rPr lang="de-DE" dirty="0">
                <a:latin typeface="Arial" panose="020B0604020202020204" pitchFamily="34" charset="0"/>
                <a:cs typeface="Arial" panose="020B0604020202020204" pitchFamily="34" charset="0"/>
              </a:rPr>
              <a:t>IRCC11   June 2019</a:t>
            </a:r>
            <a:endParaRPr lang="en-US" dirty="0">
              <a:latin typeface="Arial" panose="020B0604020202020204" pitchFamily="34" charset="0"/>
              <a:cs typeface="Arial" panose="020B0604020202020204" pitchFamily="34" charset="0"/>
            </a:endParaRPr>
          </a:p>
        </p:txBody>
      </p:sp>
      <p:pic>
        <p:nvPicPr>
          <p:cNvPr id="3" name="図 2">
            <a:extLst>
              <a:ext uri="{FF2B5EF4-FFF2-40B4-BE49-F238E27FC236}">
                <a16:creationId xmlns:a16="http://schemas.microsoft.com/office/drawing/2014/main" id="{D4EEF953-B28C-4EFF-B727-C2FB8199632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2346" t="660" r="397" b="31540"/>
          <a:stretch/>
        </p:blipFill>
        <p:spPr>
          <a:xfrm>
            <a:off x="1112519" y="1418411"/>
            <a:ext cx="9977189" cy="3454037"/>
          </a:xfrm>
          <a:prstGeom prst="rect">
            <a:avLst/>
          </a:prstGeom>
          <a:solidFill>
            <a:schemeClr val="bg1"/>
          </a:solidFill>
          <a:ln>
            <a:solidFill>
              <a:schemeClr val="tx1"/>
            </a:solidFill>
          </a:ln>
        </p:spPr>
      </p:pic>
      <p:sp>
        <p:nvSpPr>
          <p:cNvPr id="4" name="テキスト ボックス 3"/>
          <p:cNvSpPr txBox="1"/>
          <p:nvPr/>
        </p:nvSpPr>
        <p:spPr>
          <a:xfrm>
            <a:off x="2769326" y="2651756"/>
            <a:ext cx="2242456" cy="584775"/>
          </a:xfrm>
          <a:prstGeom prst="rect">
            <a:avLst/>
          </a:prstGeom>
          <a:solidFill>
            <a:schemeClr val="bg1"/>
          </a:solidFill>
        </p:spPr>
        <p:txBody>
          <a:bodyPr wrap="square" rtlCol="0">
            <a:spAutoFit/>
          </a:bodyPr>
          <a:lstStyle/>
          <a:p>
            <a:r>
              <a:rPr kumimoji="1" lang="en-US" altLang="ja-JP" sz="1600" dirty="0">
                <a:latin typeface="Times New Roman" panose="02020603050405020304" pitchFamily="18" charset="0"/>
                <a:cs typeface="Times New Roman" panose="02020603050405020304" pitchFamily="18" charset="0"/>
              </a:rPr>
              <a:t>- Basic Cartography and Hydrography Courses</a:t>
            </a:r>
            <a:endParaRPr kumimoji="1" lang="ja-JP" altLang="en-US" sz="1600" dirty="0">
              <a:latin typeface="Times New Roman" panose="02020603050405020304" pitchFamily="18" charset="0"/>
              <a:cs typeface="Times New Roman" panose="02020603050405020304" pitchFamily="18" charset="0"/>
            </a:endParaRPr>
          </a:p>
        </p:txBody>
      </p:sp>
      <p:sp>
        <p:nvSpPr>
          <p:cNvPr id="7" name="テキスト ボックス 6"/>
          <p:cNvSpPr txBox="1"/>
          <p:nvPr/>
        </p:nvSpPr>
        <p:spPr>
          <a:xfrm>
            <a:off x="2856411" y="4241076"/>
            <a:ext cx="2155371" cy="584775"/>
          </a:xfrm>
          <a:prstGeom prst="rect">
            <a:avLst/>
          </a:prstGeom>
          <a:solidFill>
            <a:schemeClr val="bg1"/>
          </a:solidFill>
        </p:spPr>
        <p:txBody>
          <a:bodyPr wrap="square" rtlCol="0">
            <a:spAutoFit/>
          </a:bodyPr>
          <a:lstStyle/>
          <a:p>
            <a:r>
              <a:rPr kumimoji="1" lang="en-US" altLang="ja-JP" sz="1600" dirty="0">
                <a:latin typeface="Times New Roman" panose="02020603050405020304" pitchFamily="18" charset="0"/>
                <a:cs typeface="Times New Roman" panose="02020603050405020304" pitchFamily="18" charset="0"/>
              </a:rPr>
              <a:t>Basic Cartography and Hydrography Courses</a:t>
            </a:r>
            <a:endParaRPr kumimoji="1" lang="ja-JP" altLang="en-US" sz="1600" dirty="0">
              <a:latin typeface="Times New Roman" panose="02020603050405020304" pitchFamily="18" charset="0"/>
              <a:cs typeface="Times New Roman" panose="02020603050405020304" pitchFamily="18" charset="0"/>
            </a:endParaRPr>
          </a:p>
        </p:txBody>
      </p:sp>
      <p:sp>
        <p:nvSpPr>
          <p:cNvPr id="9" name="テキスト ボックス 8"/>
          <p:cNvSpPr txBox="1"/>
          <p:nvPr/>
        </p:nvSpPr>
        <p:spPr>
          <a:xfrm>
            <a:off x="2695299" y="3897087"/>
            <a:ext cx="2155371" cy="338554"/>
          </a:xfrm>
          <a:prstGeom prst="rect">
            <a:avLst/>
          </a:prstGeom>
          <a:solidFill>
            <a:schemeClr val="bg1"/>
          </a:solidFill>
        </p:spPr>
        <p:txBody>
          <a:bodyPr wrap="square" rtlCol="0">
            <a:spAutoFit/>
          </a:bodyPr>
          <a:lstStyle/>
          <a:p>
            <a:r>
              <a:rPr kumimoji="1" lang="en-US" altLang="ja-JP" sz="1600" dirty="0">
                <a:latin typeface="Times New Roman" panose="02020603050405020304" pitchFamily="18" charset="0"/>
                <a:cs typeface="Times New Roman" panose="02020603050405020304" pitchFamily="18" charset="0"/>
              </a:rPr>
              <a:t>-  TV to Cambodia</a:t>
            </a:r>
            <a:endParaRPr kumimoji="1" lang="ja-JP"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26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1112500" cy="540511"/>
          </a:xfrm>
        </p:spPr>
        <p:txBody>
          <a:bodyPr>
            <a:normAutofit fontScale="90000"/>
          </a:bodyPr>
          <a:lstStyle/>
          <a:p>
            <a:r>
              <a:rPr lang="en-US" altLang="ja-JP" dirty="0"/>
              <a:t>Activities   </a:t>
            </a:r>
            <a:r>
              <a:rPr lang="en-US" altLang="ja-JP" sz="3600" dirty="0"/>
              <a:t>EAHC 50</a:t>
            </a:r>
            <a:r>
              <a:rPr lang="en-US" altLang="ja-JP" sz="3600" baseline="30000" dirty="0"/>
              <a:t>th</a:t>
            </a:r>
            <a:r>
              <a:rPr lang="en-US" altLang="ja-JP" sz="3600" dirty="0"/>
              <a:t> Anniversary in 2021 –”Golden Jubilee”-</a:t>
            </a:r>
            <a:endParaRPr lang="ja-JP" altLang="en-US" sz="3600" dirty="0"/>
          </a:p>
        </p:txBody>
      </p:sp>
      <p:sp>
        <p:nvSpPr>
          <p:cNvPr id="5" name="Slide Number Placeholder 4"/>
          <p:cNvSpPr>
            <a:spLocks noGrp="1"/>
          </p:cNvSpPr>
          <p:nvPr>
            <p:ph type="sldNum" sz="quarter" idx="12"/>
          </p:nvPr>
        </p:nvSpPr>
        <p:spPr>
          <a:xfrm>
            <a:off x="8986777" y="6262540"/>
            <a:ext cx="2743200" cy="365125"/>
          </a:xfrm>
        </p:spPr>
        <p:txBody>
          <a:bodyPr/>
          <a:lstStyle/>
          <a:p>
            <a:fld id="{EC878826-814C-4FD2-96B3-D147818A5C89}" type="slidenum">
              <a:rPr lang="en-US" smtClean="0"/>
              <a:t>7</a:t>
            </a:fld>
            <a:endParaRPr lang="en-US" dirty="0"/>
          </a:p>
        </p:txBody>
      </p:sp>
      <p:sp>
        <p:nvSpPr>
          <p:cNvPr id="24" name="Footer Placeholder 3"/>
          <p:cNvSpPr>
            <a:spLocks noGrp="1"/>
          </p:cNvSpPr>
          <p:nvPr>
            <p:ph type="ftr" sz="quarter" idx="11"/>
          </p:nvPr>
        </p:nvSpPr>
        <p:spPr>
          <a:xfrm>
            <a:off x="4038600" y="6397194"/>
            <a:ext cx="4114800" cy="365125"/>
          </a:xfrm>
        </p:spPr>
        <p:txBody>
          <a:bodyPr/>
          <a:lstStyle/>
          <a:p>
            <a:r>
              <a:rPr lang="de-DE" dirty="0">
                <a:latin typeface="Arial" panose="020B0604020202020204" pitchFamily="34" charset="0"/>
                <a:cs typeface="Arial" panose="020B0604020202020204" pitchFamily="34" charset="0"/>
              </a:rPr>
              <a:t>IRCC11   June 2019</a:t>
            </a:r>
            <a:endParaRPr lang="en-US" dirty="0">
              <a:latin typeface="Arial" panose="020B0604020202020204" pitchFamily="34" charset="0"/>
              <a:cs typeface="Arial" panose="020B0604020202020204" pitchFamily="34" charset="0"/>
            </a:endParaRPr>
          </a:p>
        </p:txBody>
      </p:sp>
      <p:sp>
        <p:nvSpPr>
          <p:cNvPr id="9" name="コンテンツ プレースホルダー 2"/>
          <p:cNvSpPr>
            <a:spLocks noGrp="1"/>
          </p:cNvSpPr>
          <p:nvPr>
            <p:ph idx="1"/>
          </p:nvPr>
        </p:nvSpPr>
        <p:spPr>
          <a:xfrm>
            <a:off x="838200" y="1355563"/>
            <a:ext cx="10515600" cy="4351338"/>
          </a:xfrm>
        </p:spPr>
        <p:txBody>
          <a:bodyPr>
            <a:normAutofit/>
          </a:bodyPr>
          <a:lstStyle/>
          <a:p>
            <a:r>
              <a:rPr lang="en-US" altLang="ja-JP" sz="3200" dirty="0"/>
              <a:t>EAHC was established in 1971, and 2021 will be the 50</a:t>
            </a:r>
            <a:r>
              <a:rPr lang="en-US" altLang="ja-JP" sz="3200" baseline="30000" dirty="0"/>
              <a:t>th</a:t>
            </a:r>
            <a:r>
              <a:rPr lang="en-US" altLang="ja-JP" sz="3200" dirty="0"/>
              <a:t> anniversary of EAHC.</a:t>
            </a:r>
          </a:p>
          <a:p>
            <a:r>
              <a:rPr lang="en-US" altLang="ja-JP" sz="3200" dirty="0"/>
              <a:t>EAHC has established EAHC 50</a:t>
            </a:r>
            <a:r>
              <a:rPr lang="en-US" altLang="ja-JP" sz="3200" baseline="30000" dirty="0"/>
              <a:t>th</a:t>
            </a:r>
            <a:r>
              <a:rPr lang="en-US" altLang="ja-JP" sz="3200" dirty="0"/>
              <a:t> celebration Task Group (EAHC 50</a:t>
            </a:r>
            <a:r>
              <a:rPr lang="en-US" altLang="ja-JP" sz="3200" baseline="30000" dirty="0"/>
              <a:t>th</a:t>
            </a:r>
            <a:r>
              <a:rPr lang="en-US" altLang="ja-JP" sz="3200" dirty="0"/>
              <a:t> TG) led by Japan for the preparation and consideration of  EAHC 50</a:t>
            </a:r>
            <a:r>
              <a:rPr lang="en-US" altLang="ja-JP" sz="3200" baseline="30000" dirty="0"/>
              <a:t>th</a:t>
            </a:r>
            <a:r>
              <a:rPr lang="en-US" altLang="ja-JP" sz="3200" dirty="0"/>
              <a:t> events.</a:t>
            </a:r>
          </a:p>
          <a:p>
            <a:r>
              <a:rPr lang="en-US" altLang="ja-JP" sz="3200" dirty="0"/>
              <a:t>The Events are being considered by  EAHC Member States by correspondence and the outline will  be reported at the next EAHC Steering Committee (SC) in February 2020.</a:t>
            </a:r>
          </a:p>
        </p:txBody>
      </p:sp>
    </p:spTree>
    <p:extLst>
      <p:ext uri="{BB962C8B-B14F-4D97-AF65-F5344CB8AC3E}">
        <p14:creationId xmlns:p14="http://schemas.microsoft.com/office/powerpoint/2010/main" val="58135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1112500" cy="540511"/>
          </a:xfrm>
        </p:spPr>
        <p:txBody>
          <a:bodyPr>
            <a:normAutofit fontScale="90000"/>
          </a:bodyPr>
          <a:lstStyle/>
          <a:p>
            <a:r>
              <a:rPr lang="en-US" altLang="ja-JP" dirty="0"/>
              <a:t>Activities      - </a:t>
            </a:r>
            <a:r>
              <a:rPr kumimoji="1" lang="en-US" altLang="ja-JP" dirty="0"/>
              <a:t>EAHC Strategic Plan -</a:t>
            </a:r>
            <a:endParaRPr lang="ja-JP" altLang="en-US" sz="3600" dirty="0"/>
          </a:p>
        </p:txBody>
      </p:sp>
      <p:sp>
        <p:nvSpPr>
          <p:cNvPr id="5" name="Slide Number Placeholder 4"/>
          <p:cNvSpPr>
            <a:spLocks noGrp="1"/>
          </p:cNvSpPr>
          <p:nvPr>
            <p:ph type="sldNum" sz="quarter" idx="12"/>
          </p:nvPr>
        </p:nvSpPr>
        <p:spPr>
          <a:xfrm>
            <a:off x="8986777" y="6262540"/>
            <a:ext cx="2743200" cy="365125"/>
          </a:xfrm>
        </p:spPr>
        <p:txBody>
          <a:bodyPr/>
          <a:lstStyle/>
          <a:p>
            <a:fld id="{EC878826-814C-4FD2-96B3-D147818A5C89}" type="slidenum">
              <a:rPr lang="en-US" smtClean="0"/>
              <a:t>8</a:t>
            </a:fld>
            <a:endParaRPr lang="en-US" dirty="0"/>
          </a:p>
        </p:txBody>
      </p:sp>
      <p:sp>
        <p:nvSpPr>
          <p:cNvPr id="24" name="Footer Placeholder 3"/>
          <p:cNvSpPr>
            <a:spLocks noGrp="1"/>
          </p:cNvSpPr>
          <p:nvPr>
            <p:ph type="ftr" sz="quarter" idx="11"/>
          </p:nvPr>
        </p:nvSpPr>
        <p:spPr>
          <a:xfrm>
            <a:off x="4038600" y="6397194"/>
            <a:ext cx="4114800" cy="365125"/>
          </a:xfrm>
        </p:spPr>
        <p:txBody>
          <a:bodyPr/>
          <a:lstStyle/>
          <a:p>
            <a:r>
              <a:rPr lang="de-DE" dirty="0">
                <a:latin typeface="Arial" panose="020B0604020202020204" pitchFamily="34" charset="0"/>
                <a:cs typeface="Arial" panose="020B0604020202020204" pitchFamily="34" charset="0"/>
              </a:rPr>
              <a:t>IRCC11   June 2019</a:t>
            </a:r>
            <a:endParaRPr lang="en-US" dirty="0">
              <a:latin typeface="Arial" panose="020B0604020202020204" pitchFamily="34" charset="0"/>
              <a:cs typeface="Arial" panose="020B0604020202020204" pitchFamily="34" charset="0"/>
            </a:endParaRPr>
          </a:p>
        </p:txBody>
      </p:sp>
      <p:sp>
        <p:nvSpPr>
          <p:cNvPr id="9" name="コンテンツ プレースホルダー 2"/>
          <p:cNvSpPr>
            <a:spLocks noGrp="1"/>
          </p:cNvSpPr>
          <p:nvPr>
            <p:ph idx="1"/>
          </p:nvPr>
        </p:nvSpPr>
        <p:spPr>
          <a:xfrm>
            <a:off x="838200" y="1355563"/>
            <a:ext cx="10515600" cy="4351338"/>
          </a:xfrm>
        </p:spPr>
        <p:txBody>
          <a:bodyPr>
            <a:normAutofit/>
          </a:bodyPr>
          <a:lstStyle/>
          <a:p>
            <a:r>
              <a:rPr lang="en-US" altLang="ja-JP" sz="3200" dirty="0"/>
              <a:t>In 2017, EAHC established “Strategic Team Advance Roadmap (STAR) Task Group” led by Japan to develop a Strategic Plan of EAHC including associated key objectives for EAHC to meet future needs.</a:t>
            </a:r>
          </a:p>
          <a:p>
            <a:r>
              <a:rPr lang="en-US" altLang="ja-JP" sz="3200" dirty="0"/>
              <a:t>EAHC has considered the EAHC Strategic plan based on the discussion and progress of the IHO SPRWG. </a:t>
            </a:r>
          </a:p>
        </p:txBody>
      </p:sp>
    </p:spTree>
    <p:extLst>
      <p:ext uri="{BB962C8B-B14F-4D97-AF65-F5344CB8AC3E}">
        <p14:creationId xmlns:p14="http://schemas.microsoft.com/office/powerpoint/2010/main" val="2468354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Action requested to IRCC</a:t>
            </a:r>
          </a:p>
        </p:txBody>
      </p:sp>
      <p:sp>
        <p:nvSpPr>
          <p:cNvPr id="5" name="Slide Number Placeholder 4"/>
          <p:cNvSpPr>
            <a:spLocks noGrp="1"/>
          </p:cNvSpPr>
          <p:nvPr>
            <p:ph type="sldNum" sz="quarter" idx="12"/>
          </p:nvPr>
        </p:nvSpPr>
        <p:spPr>
          <a:xfrm>
            <a:off x="8986777" y="6262540"/>
            <a:ext cx="2743200" cy="365125"/>
          </a:xfrm>
        </p:spPr>
        <p:txBody>
          <a:bodyPr/>
          <a:lstStyle/>
          <a:p>
            <a:fld id="{EC878826-814C-4FD2-96B3-D147818A5C89}" type="slidenum">
              <a:rPr lang="en-US" smtClean="0"/>
              <a:t>9</a:t>
            </a:fld>
            <a:endParaRPr lang="en-US" dirty="0"/>
          </a:p>
        </p:txBody>
      </p:sp>
      <p:sp>
        <p:nvSpPr>
          <p:cNvPr id="24" name="Footer Placeholder 3"/>
          <p:cNvSpPr>
            <a:spLocks noGrp="1"/>
          </p:cNvSpPr>
          <p:nvPr>
            <p:ph type="ftr" sz="quarter" idx="11"/>
          </p:nvPr>
        </p:nvSpPr>
        <p:spPr>
          <a:xfrm>
            <a:off x="4038600" y="6397194"/>
            <a:ext cx="4114800" cy="365125"/>
          </a:xfrm>
        </p:spPr>
        <p:txBody>
          <a:bodyPr/>
          <a:lstStyle/>
          <a:p>
            <a:r>
              <a:rPr lang="de-DE" dirty="0">
                <a:latin typeface="Arial" panose="020B0604020202020204" pitchFamily="34" charset="0"/>
                <a:cs typeface="Arial" panose="020B0604020202020204" pitchFamily="34" charset="0"/>
              </a:rPr>
              <a:t>IRCC11   June 2019</a:t>
            </a:r>
            <a:endParaRPr lang="en-US" dirty="0">
              <a:latin typeface="Arial" panose="020B0604020202020204" pitchFamily="34" charset="0"/>
              <a:cs typeface="Arial" panose="020B0604020202020204" pitchFamily="34" charset="0"/>
            </a:endParaRPr>
          </a:p>
        </p:txBody>
      </p:sp>
      <p:sp>
        <p:nvSpPr>
          <p:cNvPr id="6" name="コンテンツ プレースホルダー 2"/>
          <p:cNvSpPr>
            <a:spLocks noGrp="1"/>
          </p:cNvSpPr>
          <p:nvPr>
            <p:ph idx="1"/>
          </p:nvPr>
        </p:nvSpPr>
        <p:spPr>
          <a:xfrm>
            <a:off x="838200" y="1536699"/>
            <a:ext cx="10515600" cy="3903501"/>
          </a:xfrm>
        </p:spPr>
        <p:txBody>
          <a:bodyPr>
            <a:normAutofit/>
          </a:bodyPr>
          <a:lstStyle/>
          <a:p>
            <a:pPr marL="0" indent="0">
              <a:buNone/>
            </a:pPr>
            <a:r>
              <a:rPr lang="en-US" altLang="ja-JP" sz="3200" dirty="0"/>
              <a:t>The IRCC is invited to note this report.</a:t>
            </a:r>
          </a:p>
        </p:txBody>
      </p:sp>
    </p:spTree>
    <p:extLst>
      <p:ext uri="{BB962C8B-B14F-4D97-AF65-F5344CB8AC3E}">
        <p14:creationId xmlns:p14="http://schemas.microsoft.com/office/powerpoint/2010/main" val="246959229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65</TotalTime>
  <Words>670</Words>
  <Application>Microsoft Office PowerPoint</Application>
  <PresentationFormat>Widescreen</PresentationFormat>
  <Paragraphs>77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ＭＳ 明朝</vt:lpstr>
      <vt:lpstr>ＭＳ Ｐゴシック</vt:lpstr>
      <vt:lpstr>Arial</vt:lpstr>
      <vt:lpstr>Calibri</vt:lpstr>
      <vt:lpstr>Calibri Light</vt:lpstr>
      <vt:lpstr>Century</vt:lpstr>
      <vt:lpstr>Times New Roman</vt:lpstr>
      <vt:lpstr>Wingdings</vt:lpstr>
      <vt:lpstr>Office Theme</vt:lpstr>
      <vt:lpstr>PowerPoint Presentation</vt:lpstr>
      <vt:lpstr>Outline of EAHC</vt:lpstr>
      <vt:lpstr>Meetings since IRCC10 (June 2018)</vt:lpstr>
      <vt:lpstr>Status of LIST OF RECOMMENDATIONS TO RHCs   “IRCC10 Report – Annex F” </vt:lpstr>
      <vt:lpstr>Status of LIST OF RECOMMENDATIONS TO RHCs   “IRCC10 Report – Annex F” </vt:lpstr>
      <vt:lpstr>Activities   -Capacity building 2018-2019 -</vt:lpstr>
      <vt:lpstr>Activities   EAHC 50th Anniversary in 2021 –”Golden Jubilee”-</vt:lpstr>
      <vt:lpstr>Activities      - EAHC Strategic Plan -</vt:lpstr>
      <vt:lpstr>Action requested to IRCC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Wyatt</dc:creator>
  <cp:lastModifiedBy>Alberto Costaneves</cp:lastModifiedBy>
  <cp:revision>37</cp:revision>
  <cp:lastPrinted>2019-05-13T02:32:04Z</cp:lastPrinted>
  <dcterms:created xsi:type="dcterms:W3CDTF">2018-03-14T09:31:16Z</dcterms:created>
  <dcterms:modified xsi:type="dcterms:W3CDTF">2019-06-07T13:20:46Z</dcterms:modified>
</cp:coreProperties>
</file>